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4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70" r:id="rId18"/>
    <p:sldId id="260" r:id="rId19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0A2E14-6055-27A7-9F11-14A256117132}" v="1" dt="2025-04-22T01:51:59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5"/>
    <p:restoredTop sz="94737"/>
  </p:normalViewPr>
  <p:slideViewPr>
    <p:cSldViewPr snapToGrid="0">
      <p:cViewPr varScale="1">
        <p:scale>
          <a:sx n="60" d="100"/>
          <a:sy n="60" d="100"/>
        </p:scale>
        <p:origin x="8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648450-4431-4FA0-8357-38A2B5925E77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85CF4C2-9983-4FD3-B4C6-B27DE44E5802}">
      <dgm:prSet custT="1"/>
      <dgm:spPr/>
      <dgm:t>
        <a:bodyPr/>
        <a:lstStyle/>
        <a:p>
          <a:r>
            <a:rPr lang="en-US" sz="1200" b="1" dirty="0"/>
            <a:t>Specification Definition</a:t>
          </a:r>
          <a:endParaRPr lang="en-US" sz="1200" dirty="0"/>
        </a:p>
      </dgm:t>
    </dgm:pt>
    <dgm:pt modelId="{A7950894-1511-4CD3-97E9-C4ED2F2F6272}" type="parTrans" cxnId="{A518DD3C-E35D-413C-B23E-28092D0354AB}">
      <dgm:prSet/>
      <dgm:spPr/>
      <dgm:t>
        <a:bodyPr/>
        <a:lstStyle/>
        <a:p>
          <a:endParaRPr lang="en-US"/>
        </a:p>
      </dgm:t>
    </dgm:pt>
    <dgm:pt modelId="{BA0ADBE4-8347-4E21-A317-9DD70957DAEF}" type="sibTrans" cxnId="{A518DD3C-E35D-413C-B23E-28092D0354AB}">
      <dgm:prSet/>
      <dgm:spPr/>
      <dgm:t>
        <a:bodyPr/>
        <a:lstStyle/>
        <a:p>
          <a:endParaRPr lang="en-US"/>
        </a:p>
      </dgm:t>
    </dgm:pt>
    <dgm:pt modelId="{0EBD3EF1-A3E4-4A44-BD01-980996C3223A}">
      <dgm:prSet/>
      <dgm:spPr/>
      <dgm:t>
        <a:bodyPr/>
        <a:lstStyle/>
        <a:p>
          <a:r>
            <a:rPr lang="en-US" b="1"/>
            <a:t>Circuit Design (Schematic Level)</a:t>
          </a:r>
          <a:endParaRPr lang="en-US"/>
        </a:p>
      </dgm:t>
    </dgm:pt>
    <dgm:pt modelId="{5AB9B91C-4EA5-4392-868D-0C50ED71C41B}" type="parTrans" cxnId="{D7E18106-C13E-462D-AE7E-7D03803FC362}">
      <dgm:prSet/>
      <dgm:spPr/>
      <dgm:t>
        <a:bodyPr/>
        <a:lstStyle/>
        <a:p>
          <a:endParaRPr lang="en-US"/>
        </a:p>
      </dgm:t>
    </dgm:pt>
    <dgm:pt modelId="{716F06B4-4DCF-4CD9-AEB5-63A9FB192CD0}" type="sibTrans" cxnId="{D7E18106-C13E-462D-AE7E-7D03803FC362}">
      <dgm:prSet/>
      <dgm:spPr/>
      <dgm:t>
        <a:bodyPr/>
        <a:lstStyle/>
        <a:p>
          <a:endParaRPr lang="en-US"/>
        </a:p>
      </dgm:t>
    </dgm:pt>
    <dgm:pt modelId="{C6A47725-354F-464A-AC38-DC612F57D4A8}">
      <dgm:prSet/>
      <dgm:spPr/>
      <dgm:t>
        <a:bodyPr/>
        <a:lstStyle/>
        <a:p>
          <a:r>
            <a:rPr lang="en-US" b="1"/>
            <a:t>Pre-Layout Simulation</a:t>
          </a:r>
          <a:endParaRPr lang="en-US"/>
        </a:p>
      </dgm:t>
    </dgm:pt>
    <dgm:pt modelId="{87BAC501-75F5-4F9D-98E4-6BCF6701DF4A}" type="parTrans" cxnId="{8D3B8D20-AD2A-4C3D-9B59-79EB3718457A}">
      <dgm:prSet/>
      <dgm:spPr/>
      <dgm:t>
        <a:bodyPr/>
        <a:lstStyle/>
        <a:p>
          <a:endParaRPr lang="en-US"/>
        </a:p>
      </dgm:t>
    </dgm:pt>
    <dgm:pt modelId="{352FD37F-E671-4C23-B0D2-D140EBBCA54D}" type="sibTrans" cxnId="{8D3B8D20-AD2A-4C3D-9B59-79EB3718457A}">
      <dgm:prSet/>
      <dgm:spPr/>
      <dgm:t>
        <a:bodyPr/>
        <a:lstStyle/>
        <a:p>
          <a:endParaRPr lang="en-US"/>
        </a:p>
      </dgm:t>
    </dgm:pt>
    <dgm:pt modelId="{0CBFDCC8-478C-48C1-85DA-293B9E4C7310}">
      <dgm:prSet/>
      <dgm:spPr/>
      <dgm:t>
        <a:bodyPr/>
        <a:lstStyle/>
        <a:p>
          <a:r>
            <a:rPr lang="en-US" b="1"/>
            <a:t>Layout Implementation</a:t>
          </a:r>
          <a:endParaRPr lang="en-US"/>
        </a:p>
      </dgm:t>
    </dgm:pt>
    <dgm:pt modelId="{C17752B0-952C-4C7B-A4AF-BF8E3C198474}" type="parTrans" cxnId="{1CAE7828-D55F-459B-969F-CD1FC1281764}">
      <dgm:prSet/>
      <dgm:spPr/>
      <dgm:t>
        <a:bodyPr/>
        <a:lstStyle/>
        <a:p>
          <a:endParaRPr lang="en-US"/>
        </a:p>
      </dgm:t>
    </dgm:pt>
    <dgm:pt modelId="{F1485874-05B3-4C51-BA36-B2DE3A61D0AE}" type="sibTrans" cxnId="{1CAE7828-D55F-459B-969F-CD1FC1281764}">
      <dgm:prSet/>
      <dgm:spPr/>
      <dgm:t>
        <a:bodyPr/>
        <a:lstStyle/>
        <a:p>
          <a:endParaRPr lang="en-US"/>
        </a:p>
      </dgm:t>
    </dgm:pt>
    <dgm:pt modelId="{E8FC57E7-1CD9-4C1C-9663-91E22B310CEB}">
      <dgm:prSet/>
      <dgm:spPr/>
      <dgm:t>
        <a:bodyPr/>
        <a:lstStyle/>
        <a:p>
          <a:r>
            <a:rPr lang="en-US" b="1"/>
            <a:t>Post-Layout Simulation</a:t>
          </a:r>
          <a:endParaRPr lang="en-US"/>
        </a:p>
      </dgm:t>
    </dgm:pt>
    <dgm:pt modelId="{FF3154B8-B5FB-4EBC-A018-B2A96A836C67}" type="parTrans" cxnId="{9AEF98D2-809F-4DC7-A7E6-B03078D50A53}">
      <dgm:prSet/>
      <dgm:spPr/>
      <dgm:t>
        <a:bodyPr/>
        <a:lstStyle/>
        <a:p>
          <a:endParaRPr lang="en-US"/>
        </a:p>
      </dgm:t>
    </dgm:pt>
    <dgm:pt modelId="{363CCA75-7E85-4B80-B78A-3655FA1841E6}" type="sibTrans" cxnId="{9AEF98D2-809F-4DC7-A7E6-B03078D50A53}">
      <dgm:prSet/>
      <dgm:spPr/>
      <dgm:t>
        <a:bodyPr/>
        <a:lstStyle/>
        <a:p>
          <a:endParaRPr lang="en-US"/>
        </a:p>
      </dgm:t>
    </dgm:pt>
    <dgm:pt modelId="{199D2661-2C56-4836-B597-A90E2A4FD249}">
      <dgm:prSet/>
      <dgm:spPr/>
      <dgm:t>
        <a:bodyPr/>
        <a:lstStyle/>
        <a:p>
          <a:r>
            <a:rPr lang="en-US" b="1"/>
            <a:t>DRC, ERC, LVS Sign-Off</a:t>
          </a:r>
          <a:endParaRPr lang="en-US"/>
        </a:p>
      </dgm:t>
    </dgm:pt>
    <dgm:pt modelId="{0EC9A00A-58E5-4551-9917-3E0FD79851DC}" type="parTrans" cxnId="{4CDA04D1-6315-453E-AAC8-B9367712242C}">
      <dgm:prSet/>
      <dgm:spPr/>
      <dgm:t>
        <a:bodyPr/>
        <a:lstStyle/>
        <a:p>
          <a:endParaRPr lang="en-US"/>
        </a:p>
      </dgm:t>
    </dgm:pt>
    <dgm:pt modelId="{116CDCE0-7B8B-46EE-989C-0457D21360ED}" type="sibTrans" cxnId="{4CDA04D1-6315-453E-AAC8-B9367712242C}">
      <dgm:prSet/>
      <dgm:spPr/>
      <dgm:t>
        <a:bodyPr/>
        <a:lstStyle/>
        <a:p>
          <a:endParaRPr lang="en-US"/>
        </a:p>
      </dgm:t>
    </dgm:pt>
    <dgm:pt modelId="{C27547F2-10E6-4647-87DF-AC47BCF65A83}">
      <dgm:prSet/>
      <dgm:spPr/>
      <dgm:t>
        <a:bodyPr/>
        <a:lstStyle/>
        <a:p>
          <a:r>
            <a:rPr lang="en-US" b="1"/>
            <a:t>Final Tape-Out Package Preparation</a:t>
          </a:r>
          <a:endParaRPr lang="en-US"/>
        </a:p>
      </dgm:t>
    </dgm:pt>
    <dgm:pt modelId="{FBE35EE6-58C5-4A32-95CC-06FC0DC66F71}" type="parTrans" cxnId="{F60E1C4C-35ED-4C18-9FA5-E51F36ED0663}">
      <dgm:prSet/>
      <dgm:spPr/>
      <dgm:t>
        <a:bodyPr/>
        <a:lstStyle/>
        <a:p>
          <a:endParaRPr lang="en-US"/>
        </a:p>
      </dgm:t>
    </dgm:pt>
    <dgm:pt modelId="{88A7C396-E8B8-4148-9F9E-638B3DC147DA}" type="sibTrans" cxnId="{F60E1C4C-35ED-4C18-9FA5-E51F36ED0663}">
      <dgm:prSet/>
      <dgm:spPr/>
      <dgm:t>
        <a:bodyPr/>
        <a:lstStyle/>
        <a:p>
          <a:endParaRPr lang="en-US"/>
        </a:p>
      </dgm:t>
    </dgm:pt>
    <dgm:pt modelId="{2BAB39C8-D218-43D6-92B4-87D121512625}">
      <dgm:prSet/>
      <dgm:spPr/>
      <dgm:t>
        <a:bodyPr/>
        <a:lstStyle/>
        <a:p>
          <a:r>
            <a:rPr lang="en-US" b="1"/>
            <a:t>Submission to Foundry </a:t>
          </a:r>
          <a:endParaRPr lang="en-US"/>
        </a:p>
      </dgm:t>
    </dgm:pt>
    <dgm:pt modelId="{24CA7F11-6202-4BDC-8B4A-39F5B87192DC}" type="parTrans" cxnId="{A24CA319-BF58-4940-93CF-79991E89D150}">
      <dgm:prSet/>
      <dgm:spPr/>
      <dgm:t>
        <a:bodyPr/>
        <a:lstStyle/>
        <a:p>
          <a:endParaRPr lang="en-US"/>
        </a:p>
      </dgm:t>
    </dgm:pt>
    <dgm:pt modelId="{498C13A2-CF77-4F4B-BB66-E927AC963382}" type="sibTrans" cxnId="{A24CA319-BF58-4940-93CF-79991E89D150}">
      <dgm:prSet/>
      <dgm:spPr/>
      <dgm:t>
        <a:bodyPr/>
        <a:lstStyle/>
        <a:p>
          <a:endParaRPr lang="en-US"/>
        </a:p>
      </dgm:t>
    </dgm:pt>
    <dgm:pt modelId="{1AD85E14-EBF9-4E32-B4E1-F4A84B9B10BE}">
      <dgm:prSet/>
      <dgm:spPr/>
      <dgm:t>
        <a:bodyPr/>
        <a:lstStyle/>
        <a:p>
          <a:r>
            <a:rPr lang="en-US" b="1"/>
            <a:t>Fabrication &amp; Silicon Validation</a:t>
          </a:r>
          <a:endParaRPr lang="en-US"/>
        </a:p>
      </dgm:t>
    </dgm:pt>
    <dgm:pt modelId="{D9BFD44C-479E-4B76-83BF-C9A435513622}" type="parTrans" cxnId="{939DE065-5355-439E-AED7-A6522FC0A03D}">
      <dgm:prSet/>
      <dgm:spPr/>
      <dgm:t>
        <a:bodyPr/>
        <a:lstStyle/>
        <a:p>
          <a:endParaRPr lang="en-US"/>
        </a:p>
      </dgm:t>
    </dgm:pt>
    <dgm:pt modelId="{151A52EA-6ABC-4EE5-98C7-5CCB6024FB68}" type="sibTrans" cxnId="{939DE065-5355-439E-AED7-A6522FC0A03D}">
      <dgm:prSet/>
      <dgm:spPr/>
      <dgm:t>
        <a:bodyPr/>
        <a:lstStyle/>
        <a:p>
          <a:endParaRPr lang="en-US"/>
        </a:p>
      </dgm:t>
    </dgm:pt>
    <dgm:pt modelId="{76B9DF25-DA7A-4A5E-BFCA-AD3C4583FFE7}" type="pres">
      <dgm:prSet presAssocID="{7E648450-4431-4FA0-8357-38A2B5925E77}" presName="CompostProcess" presStyleCnt="0">
        <dgm:presLayoutVars>
          <dgm:dir/>
          <dgm:resizeHandles val="exact"/>
        </dgm:presLayoutVars>
      </dgm:prSet>
      <dgm:spPr/>
    </dgm:pt>
    <dgm:pt modelId="{2CD2274A-09B5-40E8-B424-F6321870EED8}" type="pres">
      <dgm:prSet presAssocID="{7E648450-4431-4FA0-8357-38A2B5925E77}" presName="arrow" presStyleLbl="bgShp" presStyleIdx="0" presStyleCnt="1"/>
      <dgm:spPr/>
    </dgm:pt>
    <dgm:pt modelId="{E1DBE3B6-1323-449F-96EB-FC8518C28786}" type="pres">
      <dgm:prSet presAssocID="{7E648450-4431-4FA0-8357-38A2B5925E77}" presName="linearProcess" presStyleCnt="0"/>
      <dgm:spPr/>
    </dgm:pt>
    <dgm:pt modelId="{10EC7776-C162-48DF-8772-B4DE87FA3EE1}" type="pres">
      <dgm:prSet presAssocID="{785CF4C2-9983-4FD3-B4C6-B27DE44E5802}" presName="textNode" presStyleLbl="node1" presStyleIdx="0" presStyleCnt="9">
        <dgm:presLayoutVars>
          <dgm:bulletEnabled val="1"/>
        </dgm:presLayoutVars>
      </dgm:prSet>
      <dgm:spPr/>
    </dgm:pt>
    <dgm:pt modelId="{CA0FD432-22A5-46A7-B6A9-FBC6C6D49BBB}" type="pres">
      <dgm:prSet presAssocID="{BA0ADBE4-8347-4E21-A317-9DD70957DAEF}" presName="sibTrans" presStyleCnt="0"/>
      <dgm:spPr/>
    </dgm:pt>
    <dgm:pt modelId="{4721D4E1-69F4-4BAC-AFBE-F79E3A67B6B3}" type="pres">
      <dgm:prSet presAssocID="{0EBD3EF1-A3E4-4A44-BD01-980996C3223A}" presName="textNode" presStyleLbl="node1" presStyleIdx="1" presStyleCnt="9">
        <dgm:presLayoutVars>
          <dgm:bulletEnabled val="1"/>
        </dgm:presLayoutVars>
      </dgm:prSet>
      <dgm:spPr/>
    </dgm:pt>
    <dgm:pt modelId="{20717F4D-48C0-4093-AF7E-E457C1589F0A}" type="pres">
      <dgm:prSet presAssocID="{716F06B4-4DCF-4CD9-AEB5-63A9FB192CD0}" presName="sibTrans" presStyleCnt="0"/>
      <dgm:spPr/>
    </dgm:pt>
    <dgm:pt modelId="{993F8937-1AC3-418A-AF63-9711C9C20844}" type="pres">
      <dgm:prSet presAssocID="{C6A47725-354F-464A-AC38-DC612F57D4A8}" presName="textNode" presStyleLbl="node1" presStyleIdx="2" presStyleCnt="9">
        <dgm:presLayoutVars>
          <dgm:bulletEnabled val="1"/>
        </dgm:presLayoutVars>
      </dgm:prSet>
      <dgm:spPr/>
    </dgm:pt>
    <dgm:pt modelId="{DF1D8766-7260-41CA-AA5A-0A9EDCE7F1D1}" type="pres">
      <dgm:prSet presAssocID="{352FD37F-E671-4C23-B0D2-D140EBBCA54D}" presName="sibTrans" presStyleCnt="0"/>
      <dgm:spPr/>
    </dgm:pt>
    <dgm:pt modelId="{266B677E-E594-4AD3-9F4D-EA44887C39BE}" type="pres">
      <dgm:prSet presAssocID="{0CBFDCC8-478C-48C1-85DA-293B9E4C7310}" presName="textNode" presStyleLbl="node1" presStyleIdx="3" presStyleCnt="9">
        <dgm:presLayoutVars>
          <dgm:bulletEnabled val="1"/>
        </dgm:presLayoutVars>
      </dgm:prSet>
      <dgm:spPr/>
    </dgm:pt>
    <dgm:pt modelId="{FC4A7DAD-42FD-4369-AB60-EFB2E2D66E5D}" type="pres">
      <dgm:prSet presAssocID="{F1485874-05B3-4C51-BA36-B2DE3A61D0AE}" presName="sibTrans" presStyleCnt="0"/>
      <dgm:spPr/>
    </dgm:pt>
    <dgm:pt modelId="{CAC49EFA-443F-441D-ACC8-9D7F2A8171E7}" type="pres">
      <dgm:prSet presAssocID="{E8FC57E7-1CD9-4C1C-9663-91E22B310CEB}" presName="textNode" presStyleLbl="node1" presStyleIdx="4" presStyleCnt="9">
        <dgm:presLayoutVars>
          <dgm:bulletEnabled val="1"/>
        </dgm:presLayoutVars>
      </dgm:prSet>
      <dgm:spPr/>
    </dgm:pt>
    <dgm:pt modelId="{7FBD379D-C9D4-48FF-8759-A2526EC38234}" type="pres">
      <dgm:prSet presAssocID="{363CCA75-7E85-4B80-B78A-3655FA1841E6}" presName="sibTrans" presStyleCnt="0"/>
      <dgm:spPr/>
    </dgm:pt>
    <dgm:pt modelId="{539A59A7-75E0-42C2-89D5-55F53F26DD51}" type="pres">
      <dgm:prSet presAssocID="{199D2661-2C56-4836-B597-A90E2A4FD249}" presName="textNode" presStyleLbl="node1" presStyleIdx="5" presStyleCnt="9">
        <dgm:presLayoutVars>
          <dgm:bulletEnabled val="1"/>
        </dgm:presLayoutVars>
      </dgm:prSet>
      <dgm:spPr/>
    </dgm:pt>
    <dgm:pt modelId="{3FCA7D06-7A9D-4241-8779-9CED7C95A927}" type="pres">
      <dgm:prSet presAssocID="{116CDCE0-7B8B-46EE-989C-0457D21360ED}" presName="sibTrans" presStyleCnt="0"/>
      <dgm:spPr/>
    </dgm:pt>
    <dgm:pt modelId="{42F85359-3BB3-45E4-AA86-22478F24298B}" type="pres">
      <dgm:prSet presAssocID="{C27547F2-10E6-4647-87DF-AC47BCF65A83}" presName="textNode" presStyleLbl="node1" presStyleIdx="6" presStyleCnt="9">
        <dgm:presLayoutVars>
          <dgm:bulletEnabled val="1"/>
        </dgm:presLayoutVars>
      </dgm:prSet>
      <dgm:spPr/>
    </dgm:pt>
    <dgm:pt modelId="{A1DE5969-55A9-4238-81F5-BC391DE579A5}" type="pres">
      <dgm:prSet presAssocID="{88A7C396-E8B8-4148-9F9E-638B3DC147DA}" presName="sibTrans" presStyleCnt="0"/>
      <dgm:spPr/>
    </dgm:pt>
    <dgm:pt modelId="{B52B6A3E-68F1-4F3A-A447-0C475E2A34DD}" type="pres">
      <dgm:prSet presAssocID="{2BAB39C8-D218-43D6-92B4-87D121512625}" presName="textNode" presStyleLbl="node1" presStyleIdx="7" presStyleCnt="9">
        <dgm:presLayoutVars>
          <dgm:bulletEnabled val="1"/>
        </dgm:presLayoutVars>
      </dgm:prSet>
      <dgm:spPr/>
    </dgm:pt>
    <dgm:pt modelId="{37D4F25D-DD98-4D09-9BEA-6B00401A0B01}" type="pres">
      <dgm:prSet presAssocID="{498C13A2-CF77-4F4B-BB66-E927AC963382}" presName="sibTrans" presStyleCnt="0"/>
      <dgm:spPr/>
    </dgm:pt>
    <dgm:pt modelId="{224CC317-43A9-470A-81D3-721322256130}" type="pres">
      <dgm:prSet presAssocID="{1AD85E14-EBF9-4E32-B4E1-F4A84B9B10BE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D7E18106-C13E-462D-AE7E-7D03803FC362}" srcId="{7E648450-4431-4FA0-8357-38A2B5925E77}" destId="{0EBD3EF1-A3E4-4A44-BD01-980996C3223A}" srcOrd="1" destOrd="0" parTransId="{5AB9B91C-4EA5-4392-868D-0C50ED71C41B}" sibTransId="{716F06B4-4DCF-4CD9-AEB5-63A9FB192CD0}"/>
    <dgm:cxn modelId="{A24CA319-BF58-4940-93CF-79991E89D150}" srcId="{7E648450-4431-4FA0-8357-38A2B5925E77}" destId="{2BAB39C8-D218-43D6-92B4-87D121512625}" srcOrd="7" destOrd="0" parTransId="{24CA7F11-6202-4BDC-8B4A-39F5B87192DC}" sibTransId="{498C13A2-CF77-4F4B-BB66-E927AC963382}"/>
    <dgm:cxn modelId="{8D3B8D20-AD2A-4C3D-9B59-79EB3718457A}" srcId="{7E648450-4431-4FA0-8357-38A2B5925E77}" destId="{C6A47725-354F-464A-AC38-DC612F57D4A8}" srcOrd="2" destOrd="0" parTransId="{87BAC501-75F5-4F9D-98E4-6BCF6701DF4A}" sibTransId="{352FD37F-E671-4C23-B0D2-D140EBBCA54D}"/>
    <dgm:cxn modelId="{1CAE7828-D55F-459B-969F-CD1FC1281764}" srcId="{7E648450-4431-4FA0-8357-38A2B5925E77}" destId="{0CBFDCC8-478C-48C1-85DA-293B9E4C7310}" srcOrd="3" destOrd="0" parTransId="{C17752B0-952C-4C7B-A4AF-BF8E3C198474}" sibTransId="{F1485874-05B3-4C51-BA36-B2DE3A61D0AE}"/>
    <dgm:cxn modelId="{A518DD3C-E35D-413C-B23E-28092D0354AB}" srcId="{7E648450-4431-4FA0-8357-38A2B5925E77}" destId="{785CF4C2-9983-4FD3-B4C6-B27DE44E5802}" srcOrd="0" destOrd="0" parTransId="{A7950894-1511-4CD3-97E9-C4ED2F2F6272}" sibTransId="{BA0ADBE4-8347-4E21-A317-9DD70957DAEF}"/>
    <dgm:cxn modelId="{A1FFCB3E-7913-4FCF-BE7D-F70DEDC66B6A}" type="presOf" srcId="{C6A47725-354F-464A-AC38-DC612F57D4A8}" destId="{993F8937-1AC3-418A-AF63-9711C9C20844}" srcOrd="0" destOrd="0" presId="urn:microsoft.com/office/officeart/2005/8/layout/hProcess9"/>
    <dgm:cxn modelId="{939DE065-5355-439E-AED7-A6522FC0A03D}" srcId="{7E648450-4431-4FA0-8357-38A2B5925E77}" destId="{1AD85E14-EBF9-4E32-B4E1-F4A84B9B10BE}" srcOrd="8" destOrd="0" parTransId="{D9BFD44C-479E-4B76-83BF-C9A435513622}" sibTransId="{151A52EA-6ABC-4EE5-98C7-5CCB6024FB68}"/>
    <dgm:cxn modelId="{F60E1C4C-35ED-4C18-9FA5-E51F36ED0663}" srcId="{7E648450-4431-4FA0-8357-38A2B5925E77}" destId="{C27547F2-10E6-4647-87DF-AC47BCF65A83}" srcOrd="6" destOrd="0" parTransId="{FBE35EE6-58C5-4A32-95CC-06FC0DC66F71}" sibTransId="{88A7C396-E8B8-4148-9F9E-638B3DC147DA}"/>
    <dgm:cxn modelId="{0A39EF6C-02A5-4728-BB7C-89A4AA0E49FD}" type="presOf" srcId="{C27547F2-10E6-4647-87DF-AC47BCF65A83}" destId="{42F85359-3BB3-45E4-AA86-22478F24298B}" srcOrd="0" destOrd="0" presId="urn:microsoft.com/office/officeart/2005/8/layout/hProcess9"/>
    <dgm:cxn modelId="{DE322D4F-2B0C-44C6-8F1E-22A95CC0C3CB}" type="presOf" srcId="{2BAB39C8-D218-43D6-92B4-87D121512625}" destId="{B52B6A3E-68F1-4F3A-A447-0C475E2A34DD}" srcOrd="0" destOrd="0" presId="urn:microsoft.com/office/officeart/2005/8/layout/hProcess9"/>
    <dgm:cxn modelId="{116B3651-029C-4518-8C92-00D6EEA0A199}" type="presOf" srcId="{199D2661-2C56-4836-B597-A90E2A4FD249}" destId="{539A59A7-75E0-42C2-89D5-55F53F26DD51}" srcOrd="0" destOrd="0" presId="urn:microsoft.com/office/officeart/2005/8/layout/hProcess9"/>
    <dgm:cxn modelId="{12EE7673-626E-4C2A-B3CA-D731126460F0}" type="presOf" srcId="{0EBD3EF1-A3E4-4A44-BD01-980996C3223A}" destId="{4721D4E1-69F4-4BAC-AFBE-F79E3A67B6B3}" srcOrd="0" destOrd="0" presId="urn:microsoft.com/office/officeart/2005/8/layout/hProcess9"/>
    <dgm:cxn modelId="{CD7FA37B-A0AF-44A5-9477-0C98D2BC0B4F}" type="presOf" srcId="{785CF4C2-9983-4FD3-B4C6-B27DE44E5802}" destId="{10EC7776-C162-48DF-8772-B4DE87FA3EE1}" srcOrd="0" destOrd="0" presId="urn:microsoft.com/office/officeart/2005/8/layout/hProcess9"/>
    <dgm:cxn modelId="{347781B3-C691-4394-BB4E-FB677332D33D}" type="presOf" srcId="{0CBFDCC8-478C-48C1-85DA-293B9E4C7310}" destId="{266B677E-E594-4AD3-9F4D-EA44887C39BE}" srcOrd="0" destOrd="0" presId="urn:microsoft.com/office/officeart/2005/8/layout/hProcess9"/>
    <dgm:cxn modelId="{198E3FC1-00F2-4C50-B753-E4EEA1413950}" type="presOf" srcId="{1AD85E14-EBF9-4E32-B4E1-F4A84B9B10BE}" destId="{224CC317-43A9-470A-81D3-721322256130}" srcOrd="0" destOrd="0" presId="urn:microsoft.com/office/officeart/2005/8/layout/hProcess9"/>
    <dgm:cxn modelId="{4CDA04D1-6315-453E-AAC8-B9367712242C}" srcId="{7E648450-4431-4FA0-8357-38A2B5925E77}" destId="{199D2661-2C56-4836-B597-A90E2A4FD249}" srcOrd="5" destOrd="0" parTransId="{0EC9A00A-58E5-4551-9917-3E0FD79851DC}" sibTransId="{116CDCE0-7B8B-46EE-989C-0457D21360ED}"/>
    <dgm:cxn modelId="{D79AB7D1-5A98-4282-A49C-E5C73F16E594}" type="presOf" srcId="{E8FC57E7-1CD9-4C1C-9663-91E22B310CEB}" destId="{CAC49EFA-443F-441D-ACC8-9D7F2A8171E7}" srcOrd="0" destOrd="0" presId="urn:microsoft.com/office/officeart/2005/8/layout/hProcess9"/>
    <dgm:cxn modelId="{9AEF98D2-809F-4DC7-A7E6-B03078D50A53}" srcId="{7E648450-4431-4FA0-8357-38A2B5925E77}" destId="{E8FC57E7-1CD9-4C1C-9663-91E22B310CEB}" srcOrd="4" destOrd="0" parTransId="{FF3154B8-B5FB-4EBC-A018-B2A96A836C67}" sibTransId="{363CCA75-7E85-4B80-B78A-3655FA1841E6}"/>
    <dgm:cxn modelId="{FB9147DA-F786-4E8C-8233-EF2821C0693E}" type="presOf" srcId="{7E648450-4431-4FA0-8357-38A2B5925E77}" destId="{76B9DF25-DA7A-4A5E-BFCA-AD3C4583FFE7}" srcOrd="0" destOrd="0" presId="urn:microsoft.com/office/officeart/2005/8/layout/hProcess9"/>
    <dgm:cxn modelId="{75F97EB4-C888-4558-9C9B-D804F1E11C73}" type="presParOf" srcId="{76B9DF25-DA7A-4A5E-BFCA-AD3C4583FFE7}" destId="{2CD2274A-09B5-40E8-B424-F6321870EED8}" srcOrd="0" destOrd="0" presId="urn:microsoft.com/office/officeart/2005/8/layout/hProcess9"/>
    <dgm:cxn modelId="{FDF24493-3F63-402F-8376-9976C23E3A01}" type="presParOf" srcId="{76B9DF25-DA7A-4A5E-BFCA-AD3C4583FFE7}" destId="{E1DBE3B6-1323-449F-96EB-FC8518C28786}" srcOrd="1" destOrd="0" presId="urn:microsoft.com/office/officeart/2005/8/layout/hProcess9"/>
    <dgm:cxn modelId="{AD1AE6FA-C59B-4E4D-A06E-A46905CA6ECB}" type="presParOf" srcId="{E1DBE3B6-1323-449F-96EB-FC8518C28786}" destId="{10EC7776-C162-48DF-8772-B4DE87FA3EE1}" srcOrd="0" destOrd="0" presId="urn:microsoft.com/office/officeart/2005/8/layout/hProcess9"/>
    <dgm:cxn modelId="{E8D63736-B9C0-4B30-ABC4-4534050EE0AE}" type="presParOf" srcId="{E1DBE3B6-1323-449F-96EB-FC8518C28786}" destId="{CA0FD432-22A5-46A7-B6A9-FBC6C6D49BBB}" srcOrd="1" destOrd="0" presId="urn:microsoft.com/office/officeart/2005/8/layout/hProcess9"/>
    <dgm:cxn modelId="{F7B2521C-20E0-4BA8-AAE7-6FEC7C0A5078}" type="presParOf" srcId="{E1DBE3B6-1323-449F-96EB-FC8518C28786}" destId="{4721D4E1-69F4-4BAC-AFBE-F79E3A67B6B3}" srcOrd="2" destOrd="0" presId="urn:microsoft.com/office/officeart/2005/8/layout/hProcess9"/>
    <dgm:cxn modelId="{C0D30968-55E2-414C-9BB3-CB9191C20972}" type="presParOf" srcId="{E1DBE3B6-1323-449F-96EB-FC8518C28786}" destId="{20717F4D-48C0-4093-AF7E-E457C1589F0A}" srcOrd="3" destOrd="0" presId="urn:microsoft.com/office/officeart/2005/8/layout/hProcess9"/>
    <dgm:cxn modelId="{9A96BF6D-5B59-45C5-96BB-4A938CEDCDEB}" type="presParOf" srcId="{E1DBE3B6-1323-449F-96EB-FC8518C28786}" destId="{993F8937-1AC3-418A-AF63-9711C9C20844}" srcOrd="4" destOrd="0" presId="urn:microsoft.com/office/officeart/2005/8/layout/hProcess9"/>
    <dgm:cxn modelId="{BBD89373-C8F6-4800-BB31-642F6251185C}" type="presParOf" srcId="{E1DBE3B6-1323-449F-96EB-FC8518C28786}" destId="{DF1D8766-7260-41CA-AA5A-0A9EDCE7F1D1}" srcOrd="5" destOrd="0" presId="urn:microsoft.com/office/officeart/2005/8/layout/hProcess9"/>
    <dgm:cxn modelId="{D8073667-FAAB-44CB-A78F-776EFA9B8802}" type="presParOf" srcId="{E1DBE3B6-1323-449F-96EB-FC8518C28786}" destId="{266B677E-E594-4AD3-9F4D-EA44887C39BE}" srcOrd="6" destOrd="0" presId="urn:microsoft.com/office/officeart/2005/8/layout/hProcess9"/>
    <dgm:cxn modelId="{B7B7F248-7FF2-45EC-9223-D92567102503}" type="presParOf" srcId="{E1DBE3B6-1323-449F-96EB-FC8518C28786}" destId="{FC4A7DAD-42FD-4369-AB60-EFB2E2D66E5D}" srcOrd="7" destOrd="0" presId="urn:microsoft.com/office/officeart/2005/8/layout/hProcess9"/>
    <dgm:cxn modelId="{310C4524-A9CC-4A6C-A590-0C0ADD3BF521}" type="presParOf" srcId="{E1DBE3B6-1323-449F-96EB-FC8518C28786}" destId="{CAC49EFA-443F-441D-ACC8-9D7F2A8171E7}" srcOrd="8" destOrd="0" presId="urn:microsoft.com/office/officeart/2005/8/layout/hProcess9"/>
    <dgm:cxn modelId="{F8548E82-4F5D-47C7-A52E-3BB8EAECE0C5}" type="presParOf" srcId="{E1DBE3B6-1323-449F-96EB-FC8518C28786}" destId="{7FBD379D-C9D4-48FF-8759-A2526EC38234}" srcOrd="9" destOrd="0" presId="urn:microsoft.com/office/officeart/2005/8/layout/hProcess9"/>
    <dgm:cxn modelId="{95209EC4-E770-47DC-A7C0-2BF786BC524F}" type="presParOf" srcId="{E1DBE3B6-1323-449F-96EB-FC8518C28786}" destId="{539A59A7-75E0-42C2-89D5-55F53F26DD51}" srcOrd="10" destOrd="0" presId="urn:microsoft.com/office/officeart/2005/8/layout/hProcess9"/>
    <dgm:cxn modelId="{018C19E5-0E24-42A0-840E-3ADC74B2D090}" type="presParOf" srcId="{E1DBE3B6-1323-449F-96EB-FC8518C28786}" destId="{3FCA7D06-7A9D-4241-8779-9CED7C95A927}" srcOrd="11" destOrd="0" presId="urn:microsoft.com/office/officeart/2005/8/layout/hProcess9"/>
    <dgm:cxn modelId="{DC2BA0B2-0418-44A6-8396-A972CC6DA333}" type="presParOf" srcId="{E1DBE3B6-1323-449F-96EB-FC8518C28786}" destId="{42F85359-3BB3-45E4-AA86-22478F24298B}" srcOrd="12" destOrd="0" presId="urn:microsoft.com/office/officeart/2005/8/layout/hProcess9"/>
    <dgm:cxn modelId="{B5C72DA9-6F68-45EE-8081-6F7EBF16C732}" type="presParOf" srcId="{E1DBE3B6-1323-449F-96EB-FC8518C28786}" destId="{A1DE5969-55A9-4238-81F5-BC391DE579A5}" srcOrd="13" destOrd="0" presId="urn:microsoft.com/office/officeart/2005/8/layout/hProcess9"/>
    <dgm:cxn modelId="{1235C30F-C34F-49C2-8513-DE41D444DC70}" type="presParOf" srcId="{E1DBE3B6-1323-449F-96EB-FC8518C28786}" destId="{B52B6A3E-68F1-4F3A-A447-0C475E2A34DD}" srcOrd="14" destOrd="0" presId="urn:microsoft.com/office/officeart/2005/8/layout/hProcess9"/>
    <dgm:cxn modelId="{12BFDC80-913B-495E-BA9F-F3E4E3B0A265}" type="presParOf" srcId="{E1DBE3B6-1323-449F-96EB-FC8518C28786}" destId="{37D4F25D-DD98-4D09-9BEA-6B00401A0B01}" srcOrd="15" destOrd="0" presId="urn:microsoft.com/office/officeart/2005/8/layout/hProcess9"/>
    <dgm:cxn modelId="{9E0C9ED7-D51A-44DC-B549-1462594D3E17}" type="presParOf" srcId="{E1DBE3B6-1323-449F-96EB-FC8518C28786}" destId="{224CC317-43A9-470A-81D3-721322256130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D2274A-09B5-40E8-B424-F6321870EED8}">
      <dsp:nvSpPr>
        <dsp:cNvPr id="0" name=""/>
        <dsp:cNvSpPr/>
      </dsp:nvSpPr>
      <dsp:spPr>
        <a:xfrm>
          <a:off x="910811" y="0"/>
          <a:ext cx="10322531" cy="524886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EC7776-C162-48DF-8772-B4DE87FA3EE1}">
      <dsp:nvSpPr>
        <dsp:cNvPr id="0" name=""/>
        <dsp:cNvSpPr/>
      </dsp:nvSpPr>
      <dsp:spPr>
        <a:xfrm>
          <a:off x="3409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Specification Definition</a:t>
          </a:r>
          <a:endParaRPr lang="en-US" sz="1200" kern="1200" dirty="0"/>
        </a:p>
      </dsp:txBody>
      <dsp:txXfrm>
        <a:off x="66440" y="1637690"/>
        <a:ext cx="1165143" cy="1973484"/>
      </dsp:txXfrm>
    </dsp:sp>
    <dsp:sp modelId="{4721D4E1-69F4-4BAC-AFBE-F79E3A67B6B3}">
      <dsp:nvSpPr>
        <dsp:cNvPr id="0" name=""/>
        <dsp:cNvSpPr/>
      </dsp:nvSpPr>
      <dsp:spPr>
        <a:xfrm>
          <a:off x="1359175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Circuit Design (Schematic Level)</a:t>
          </a:r>
          <a:endParaRPr lang="en-US" sz="1100" kern="1200"/>
        </a:p>
      </dsp:txBody>
      <dsp:txXfrm>
        <a:off x="1422206" y="1637690"/>
        <a:ext cx="1165143" cy="1973484"/>
      </dsp:txXfrm>
    </dsp:sp>
    <dsp:sp modelId="{993F8937-1AC3-418A-AF63-9711C9C20844}">
      <dsp:nvSpPr>
        <dsp:cNvPr id="0" name=""/>
        <dsp:cNvSpPr/>
      </dsp:nvSpPr>
      <dsp:spPr>
        <a:xfrm>
          <a:off x="2714942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Pre-Layout Simulation</a:t>
          </a:r>
          <a:endParaRPr lang="en-US" sz="1100" kern="1200"/>
        </a:p>
      </dsp:txBody>
      <dsp:txXfrm>
        <a:off x="2777973" y="1637690"/>
        <a:ext cx="1165143" cy="1973484"/>
      </dsp:txXfrm>
    </dsp:sp>
    <dsp:sp modelId="{266B677E-E594-4AD3-9F4D-EA44887C39BE}">
      <dsp:nvSpPr>
        <dsp:cNvPr id="0" name=""/>
        <dsp:cNvSpPr/>
      </dsp:nvSpPr>
      <dsp:spPr>
        <a:xfrm>
          <a:off x="4070708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Layout Implementation</a:t>
          </a:r>
          <a:endParaRPr lang="en-US" sz="1100" kern="1200"/>
        </a:p>
      </dsp:txBody>
      <dsp:txXfrm>
        <a:off x="4133739" y="1637690"/>
        <a:ext cx="1165143" cy="1973484"/>
      </dsp:txXfrm>
    </dsp:sp>
    <dsp:sp modelId="{CAC49EFA-443F-441D-ACC8-9D7F2A8171E7}">
      <dsp:nvSpPr>
        <dsp:cNvPr id="0" name=""/>
        <dsp:cNvSpPr/>
      </dsp:nvSpPr>
      <dsp:spPr>
        <a:xfrm>
          <a:off x="5426474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Post-Layout Simulation</a:t>
          </a:r>
          <a:endParaRPr lang="en-US" sz="1100" kern="1200"/>
        </a:p>
      </dsp:txBody>
      <dsp:txXfrm>
        <a:off x="5489505" y="1637690"/>
        <a:ext cx="1165143" cy="1973484"/>
      </dsp:txXfrm>
    </dsp:sp>
    <dsp:sp modelId="{539A59A7-75E0-42C2-89D5-55F53F26DD51}">
      <dsp:nvSpPr>
        <dsp:cNvPr id="0" name=""/>
        <dsp:cNvSpPr/>
      </dsp:nvSpPr>
      <dsp:spPr>
        <a:xfrm>
          <a:off x="6782240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DRC, ERC, LVS Sign-Off</a:t>
          </a:r>
          <a:endParaRPr lang="en-US" sz="1100" kern="1200"/>
        </a:p>
      </dsp:txBody>
      <dsp:txXfrm>
        <a:off x="6845271" y="1637690"/>
        <a:ext cx="1165143" cy="1973484"/>
      </dsp:txXfrm>
    </dsp:sp>
    <dsp:sp modelId="{42F85359-3BB3-45E4-AA86-22478F24298B}">
      <dsp:nvSpPr>
        <dsp:cNvPr id="0" name=""/>
        <dsp:cNvSpPr/>
      </dsp:nvSpPr>
      <dsp:spPr>
        <a:xfrm>
          <a:off x="8138006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Final Tape-Out Package Preparation</a:t>
          </a:r>
          <a:endParaRPr lang="en-US" sz="1100" kern="1200"/>
        </a:p>
      </dsp:txBody>
      <dsp:txXfrm>
        <a:off x="8201037" y="1637690"/>
        <a:ext cx="1165143" cy="1973484"/>
      </dsp:txXfrm>
    </dsp:sp>
    <dsp:sp modelId="{B52B6A3E-68F1-4F3A-A447-0C475E2A34DD}">
      <dsp:nvSpPr>
        <dsp:cNvPr id="0" name=""/>
        <dsp:cNvSpPr/>
      </dsp:nvSpPr>
      <dsp:spPr>
        <a:xfrm>
          <a:off x="9493773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Submission to Foundry </a:t>
          </a:r>
          <a:endParaRPr lang="en-US" sz="1100" kern="1200"/>
        </a:p>
      </dsp:txBody>
      <dsp:txXfrm>
        <a:off x="9556804" y="1637690"/>
        <a:ext cx="1165143" cy="1973484"/>
      </dsp:txXfrm>
    </dsp:sp>
    <dsp:sp modelId="{224CC317-43A9-470A-81D3-721322256130}">
      <dsp:nvSpPr>
        <dsp:cNvPr id="0" name=""/>
        <dsp:cNvSpPr/>
      </dsp:nvSpPr>
      <dsp:spPr>
        <a:xfrm>
          <a:off x="10849539" y="1574659"/>
          <a:ext cx="1291205" cy="20995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Fabrication &amp; Silicon Validation</a:t>
          </a:r>
          <a:endParaRPr lang="en-US" sz="1100" kern="1200"/>
        </a:p>
      </dsp:txBody>
      <dsp:txXfrm>
        <a:off x="10912570" y="1637690"/>
        <a:ext cx="1165143" cy="19734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D330-39AB-9E52-AD02-B8D268C20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2EE8CF-D7F8-65B1-E5F1-095ABEDD2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E188A-F8A1-7691-29F5-FABBB2B3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E96E8-84E6-5663-8E23-79C61195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59E5E-0A8A-0FFB-9B5E-E98BF825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30423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146F-0EC1-5245-12B8-974645BB5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A469F6-EFBE-CF93-B24F-571A2431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B5D41-32D7-59FB-A466-A783CCC0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94993-664B-F82F-5F98-E16BD57D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BC45-124B-34BB-FA1C-CAA005C4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1359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9E2D1A-4D9F-5A3E-0810-64110C4BB3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64D2D-B46D-300A-2635-D63AF0DE3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FB8F0-D933-4CEC-30C7-014A8C10D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EBB91-8F4E-6B8D-1C66-1814ED891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C9CC2-4C94-29A2-2FD9-8B1A0185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02722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8C31A-AB33-C9A3-EE0F-C2D25E75D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48B6A-8BE2-C840-67C2-5FEB41A9E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3CAAF-AC34-E724-B059-9B7690A5E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5381B-8D2E-848A-E429-AFCE0EC56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1A55DF-C335-F2D2-F6D1-526C015F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128832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11910-3526-6663-E6CD-3E5DC346E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BD308-3771-9725-0008-C53656D16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35AF6-297A-854D-AC11-76B36105F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A357-8BC2-5F18-AB2B-101EBB73E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83043-760D-F1EC-A397-9DFF050AC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32675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9812B-9F12-1521-80CF-34ADD58B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46894-734B-80E2-2FA4-E22287A87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1F897-EA5F-0FC4-59EA-08ED30BF68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4E7C1-7DB9-9C8B-481B-815E5A5DA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10CD0-0528-8C7F-62F9-F83EB6F48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7EDF1-F88F-5251-6277-679E645C4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44389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F16E3-D84C-5F18-1727-503010C1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DD793-D0C8-AF73-655A-A56E087E1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8F0E7-77BF-FE8C-C1E5-708AAC2BF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CCF5A1-FB3A-EE92-3082-9A2B10613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348787-7F34-0E51-021E-7A6159523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D1A227-1CAD-8CFC-C99E-E96AE1CC9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4EA70-7014-2A00-601D-9B1D9D501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DBBF8A-8BFB-C21C-D1C2-CF7A1DBF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5395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F91B4-A44B-DF9C-FF13-8C4C0D9F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A9EADC-310F-BFA7-80B3-8D3B142A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6D8D89-1EFC-C722-8192-3B14C6F0B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B1D896-E3C4-103A-2B87-6768CFB7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82447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AAC3A-CD77-8BFD-33BD-481F880EF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AF7036-A595-FC4E-64EB-95344E5F0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513C2-9120-57CE-3E80-40AEC9A3F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39629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21E9-0F28-F07A-FC90-6FB0E98EF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F0F3-371A-8256-A83C-463BC7B0F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0683C-DDFC-30A0-C8BE-7F14C9D59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DBE428-5552-E8A8-4AFF-A47D75DB4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A7ADE9-7731-09AE-6D2B-8358F4E56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38AFA-6640-41BE-70D8-63D10D3F6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4913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28E0-F55F-6D0E-9504-A597535C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5EA562-CED7-CB57-3A23-3BA2074B66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923E3-EAFD-4B69-B894-B3725767A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AE087-F691-6CA9-ED6A-82D0BB184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4A7DB3-00B5-0E8A-04CF-E95B489C3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0A3C5-31BA-4DB0-BD0D-EEF64372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95048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44960A-5502-3E50-689F-93D8DA95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4129D-BEFD-1A9C-DFC5-1340CDFB7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E9104-0AC5-B95A-37E2-A15BFFCBCC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E4FD4B-8181-3D4A-8D68-DBB0A35C2C1E}" type="datetimeFigureOut">
              <a:rPr lang="en-VN" smtClean="0"/>
              <a:t>05/12/2025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1A611-8C2A-2C01-6238-3AD806FA85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093F5-9F39-3EF3-F583-9F937B4B3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2540AF-D09A-B84F-96BE-6D5239C5434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51378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70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2413A2-B259-79A8-5767-4DF89F30C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E4022-DF70-C729-49AB-699EF856B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5. Post-Layout Simulation (LVS &amp; PEX)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1AEA810-D603-9843-3A4D-FEC74704C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424764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LVS (Layout vs. Schematic): Ensure layout matches schematic.</a:t>
            </a:r>
          </a:p>
          <a:p>
            <a:pPr>
              <a:lnSpc>
                <a:spcPct val="120000"/>
              </a:lnSpc>
            </a:pPr>
            <a:r>
              <a:rPr lang="en-US" dirty="0"/>
              <a:t>PEX (Parasitic Extraction): Extract </a:t>
            </a:r>
            <a:r>
              <a:rPr lang="en-US" dirty="0" err="1"/>
              <a:t>parasitics</a:t>
            </a:r>
            <a:r>
              <a:rPr lang="en-US" dirty="0"/>
              <a:t> (RC) from layout.</a:t>
            </a:r>
          </a:p>
          <a:p>
            <a:pPr>
              <a:lnSpc>
                <a:spcPct val="120000"/>
              </a:lnSpc>
            </a:pPr>
            <a:r>
              <a:rPr lang="en-US" dirty="0"/>
              <a:t>Run </a:t>
            </a:r>
            <a:r>
              <a:rPr lang="en-US" b="1" dirty="0"/>
              <a:t>post-layout simulations </a:t>
            </a:r>
            <a:r>
              <a:rPr lang="en-US" dirty="0"/>
              <a:t>to confirm performance with </a:t>
            </a:r>
            <a:r>
              <a:rPr lang="en-US" dirty="0" err="1"/>
              <a:t>parasitics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5E99E0-460C-8174-3A87-4FE2FD0CE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199" y="3317358"/>
            <a:ext cx="8186405" cy="340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134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C7DE45-6DC0-088D-2FB4-B521DAEB7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4757F-0026-C600-C0EF-D60887D9A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6. DRC, ERC, LVS Sign-Off  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69BB5BE-9B06-857F-9709-A66D69620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520818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/>
              <a:t>DRC (Design Rule Check): Check design against foundry rules.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ERC (Electrical Rule Check): Identify violations like floating nodes.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LVS must pass to proceed.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All checks must be clean before tape-out.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F03099-0F65-38B7-2BAE-AB73A6A98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58680"/>
            <a:ext cx="5893981" cy="466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518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05A7C6-D6F3-B556-70FB-EA4B8B742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5AFED-9626-ECA4-8C0F-97396C9D0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7. Final Tape-Out Package Preparation 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38DDD638-4940-9593-ED73-0F1BEE50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375" y="1481655"/>
            <a:ext cx="5048691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Generate </a:t>
            </a:r>
            <a:r>
              <a:rPr lang="en-US" b="1" dirty="0"/>
              <a:t>GDSII</a:t>
            </a:r>
            <a:r>
              <a:rPr lang="en-US" dirty="0"/>
              <a:t> or </a:t>
            </a:r>
            <a:r>
              <a:rPr lang="en-US" b="1" dirty="0"/>
              <a:t>OASIS</a:t>
            </a:r>
            <a:r>
              <a:rPr lang="en-US" dirty="0"/>
              <a:t> files for fabrication.</a:t>
            </a:r>
          </a:p>
          <a:p>
            <a:pPr>
              <a:lnSpc>
                <a:spcPct val="120000"/>
              </a:lnSpc>
            </a:pPr>
            <a:r>
              <a:rPr lang="en-US" dirty="0"/>
              <a:t>Include documentation, netlists, verification reports.</a:t>
            </a:r>
          </a:p>
          <a:p>
            <a:pPr>
              <a:lnSpc>
                <a:spcPct val="120000"/>
              </a:lnSpc>
            </a:pPr>
            <a:r>
              <a:rPr lang="en-US" dirty="0"/>
              <a:t>Perform </a:t>
            </a:r>
            <a:r>
              <a:rPr lang="en-US" b="1" dirty="0"/>
              <a:t>sign-off checklist</a:t>
            </a:r>
            <a:r>
              <a:rPr lang="en-US" dirty="0"/>
              <a:t>: ESD protection, metal density, filler cells.</a:t>
            </a:r>
          </a:p>
        </p:txBody>
      </p:sp>
      <p:pic>
        <p:nvPicPr>
          <p:cNvPr id="4099" name="Picture 3" descr="Chip image with the layout of the proposed LDO linear regulator">
            <a:extLst>
              <a:ext uri="{FF2B5EF4-FFF2-40B4-BE49-F238E27FC236}">
                <a16:creationId xmlns:a16="http://schemas.microsoft.com/office/drawing/2014/main" id="{D3CECC4B-AA31-D6BE-4319-EF0ECC8E7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986" y="312073"/>
            <a:ext cx="6226639" cy="623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0657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983191-3629-027F-F88E-F9BA0CEEF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DB349-5F11-C7B0-6A58-F0EBC6B2B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8. Submission to Foundry  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72E49EF4-CC8D-2E94-C3D0-37FD0DFD7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83" y="1488559"/>
            <a:ext cx="3770403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/>
              <a:t>Send GDS/OASIS and sign-off data to foundry.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Foundry reviews (pre-</a:t>
            </a:r>
            <a:r>
              <a:rPr lang="en-US" sz="2400" dirty="0" err="1"/>
              <a:t>tapeout</a:t>
            </a:r>
            <a:r>
              <a:rPr lang="en-US" sz="2400" dirty="0"/>
              <a:t> checks) and schedules for mask generation and fabrication.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6006A-23D8-F813-487C-6A2B86E9D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385" y="1420370"/>
            <a:ext cx="8167631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23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6069F8-3490-D23B-307B-EDA176A43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14963-6AA9-42EC-A175-73001CFD4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9. Fabrication &amp; Silicon Validation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B148674A-06B6-B6A9-D20E-0506A696F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71" y="1637414"/>
            <a:ext cx="6547882" cy="384898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Masks are created and wafer fabrication begins.</a:t>
            </a:r>
          </a:p>
          <a:p>
            <a:pPr>
              <a:lnSpc>
                <a:spcPct val="120000"/>
              </a:lnSpc>
            </a:pPr>
            <a:r>
              <a:rPr lang="en-US" dirty="0"/>
              <a:t>Once dies are ready, silicon validation and testing start.</a:t>
            </a:r>
          </a:p>
          <a:p>
            <a:pPr>
              <a:lnSpc>
                <a:spcPct val="120000"/>
              </a:lnSpc>
            </a:pPr>
            <a:r>
              <a:rPr lang="en-US" dirty="0"/>
              <a:t>Measured results are compared with simulations.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0AC25A-55F9-F9EF-FA36-E2F7C49D2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083" y="1956391"/>
            <a:ext cx="5412245" cy="407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86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C5B1-78CA-3E0B-E539-D27442E1F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D9A89-6375-087A-97D1-AE6C48E98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VN"/>
          </a:p>
        </p:txBody>
      </p:sp>
      <p:pic>
        <p:nvPicPr>
          <p:cNvPr id="5" name="Picture 4" descr="A blue and white advertisement with a blue background&#10;&#10;AI-generated content may be incorrect.">
            <a:extLst>
              <a:ext uri="{FF2B5EF4-FFF2-40B4-BE49-F238E27FC236}">
                <a16:creationId xmlns:a16="http://schemas.microsoft.com/office/drawing/2014/main" id="{09133185-11B8-17FA-323A-7A1672C60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1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A8411-A0A4-97BB-F93B-56B73E42EF73}"/>
              </a:ext>
            </a:extLst>
          </p:cNvPr>
          <p:cNvSpPr txBox="1">
            <a:spLocks/>
          </p:cNvSpPr>
          <p:nvPr/>
        </p:nvSpPr>
        <p:spPr>
          <a:xfrm>
            <a:off x="1524000" y="1441197"/>
            <a:ext cx="9144000" cy="2270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solidFill>
                  <a:srgbClr val="FFFF00"/>
                </a:solidFill>
              </a:rPr>
              <a:t>DEVELOPMENT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50F75776-8F53-004C-8CA6-F8A4B1E91194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1908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8800" b="1" dirty="0">
                <a:solidFill>
                  <a:schemeClr val="bg1"/>
                </a:solidFill>
              </a:rPr>
              <a:t>Analog and Mixed  Signal </a:t>
            </a:r>
          </a:p>
          <a:p>
            <a:pPr algn="ctr">
              <a:lnSpc>
                <a:spcPct val="120000"/>
              </a:lnSpc>
            </a:pPr>
            <a:r>
              <a:rPr lang="en-US" sz="8800" b="1">
                <a:solidFill>
                  <a:schemeClr val="bg1"/>
                </a:solidFill>
              </a:rPr>
              <a:t>Design Tape-Out </a:t>
            </a:r>
            <a:r>
              <a:rPr lang="en-US" sz="8800" b="1" dirty="0">
                <a:solidFill>
                  <a:schemeClr val="bg1"/>
                </a:solidFill>
              </a:rPr>
              <a:t>IC process</a:t>
            </a:r>
          </a:p>
        </p:txBody>
      </p:sp>
    </p:spTree>
    <p:extLst>
      <p:ext uri="{BB962C8B-B14F-4D97-AF65-F5344CB8AC3E}">
        <p14:creationId xmlns:p14="http://schemas.microsoft.com/office/powerpoint/2010/main" val="1062610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6372-3ABA-00E9-5355-B21C9C170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57" y="254385"/>
            <a:ext cx="10602433" cy="1059638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0D9C6-3771-459F-81F0-549052710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57" y="1537308"/>
            <a:ext cx="8858694" cy="484302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Specification Definition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Circuit Design (Schematic Level)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Pre-Layout Simulation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Layout 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Post-Layout Simulation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DRC, ERC, LVS Sign-Off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Final Tape-Out Package Preparation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Submission to Foundry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Fabrication &amp; Silicon Validation</a:t>
            </a:r>
          </a:p>
        </p:txBody>
      </p:sp>
    </p:spTree>
    <p:extLst>
      <p:ext uri="{BB962C8B-B14F-4D97-AF65-F5344CB8AC3E}">
        <p14:creationId xmlns:p14="http://schemas.microsoft.com/office/powerpoint/2010/main" val="1266217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0440D-5B1F-FB7A-96B0-C351FE27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1A72170-A0F0-10F6-F2BC-14E3F17A4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Analog integrated circuit (IC) design focuses on developing electronic circuits that handle continuous signals, such as varying voltages and currents, rather than discrete digital signals. </a:t>
            </a:r>
          </a:p>
          <a:p>
            <a:pPr>
              <a:lnSpc>
                <a:spcPct val="120000"/>
              </a:lnSpc>
            </a:pPr>
            <a:r>
              <a:rPr lang="en-US" dirty="0"/>
              <a:t>Analog circuits are tailored to perform specific functions such as amplification, filtering, modulation, and various forms of signal conditioning or processing.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71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2CE453-69B6-C4F4-5D3E-21DB897A2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73B03-1467-A799-6042-A6A8C4101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9474FB-37C4-C942-2FDA-E446AD3740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3178383"/>
              </p:ext>
            </p:extLst>
          </p:nvPr>
        </p:nvGraphicFramePr>
        <p:xfrm>
          <a:off x="21265" y="1031358"/>
          <a:ext cx="12144155" cy="5248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9267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0EA407-26A2-1631-234C-217A6C63E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F02EC-5651-923A-B4B7-2D06C8350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1. Specification Definition 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337676D7-88C7-F0CC-A099-88773BE9C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026" y="1605516"/>
            <a:ext cx="6494719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Define performance metrics: gain, bandwidth, noise, power, linearity, etc.</a:t>
            </a:r>
          </a:p>
          <a:p>
            <a:pPr>
              <a:lnSpc>
                <a:spcPct val="120000"/>
              </a:lnSpc>
            </a:pPr>
            <a:r>
              <a:rPr lang="en-US" dirty="0"/>
              <a:t>Set process node, supply voltage, temperature range, etc.</a:t>
            </a:r>
          </a:p>
          <a:p>
            <a:pPr>
              <a:lnSpc>
                <a:spcPct val="120000"/>
              </a:lnSpc>
            </a:pPr>
            <a:r>
              <a:rPr lang="en-US" dirty="0"/>
              <a:t>Choose PDK (Process Design Kit) from foundry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1AEEB8-AEF9-8B12-E94A-AE40411E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694" y="1974036"/>
            <a:ext cx="5071730" cy="416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411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04F33F-83A5-D8EC-231C-06E4FACA3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C42A9-C4FB-FD55-ACE5-DAD79680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2. Circuit Design (Schematic Level)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A8ADD93-96DB-1CC6-42ED-38370721C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6679013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Design transistor-level schematics using tools like Cadence Virtuoso or Custom Compiler (Synopsys).</a:t>
            </a:r>
          </a:p>
          <a:p>
            <a:pPr>
              <a:lnSpc>
                <a:spcPct val="120000"/>
              </a:lnSpc>
            </a:pPr>
            <a:r>
              <a:rPr lang="en-US" dirty="0"/>
              <a:t>Perform hand calculations and simulations.</a:t>
            </a:r>
          </a:p>
          <a:p>
            <a:pPr>
              <a:lnSpc>
                <a:spcPct val="120000"/>
              </a:lnSpc>
            </a:pPr>
            <a:r>
              <a:rPr lang="en-US" dirty="0"/>
              <a:t>Optimize for corners (PVT variations), noise, and mismatch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95A2C9-EBA9-E795-122F-656E54010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0517" y="1499190"/>
            <a:ext cx="5091229" cy="495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73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C0FC78-962D-EFB4-7517-930A8B60E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444EF-B577-6824-72AD-9B091C69A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3. Pre-Layout Simulation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74C5909E-5D27-81A1-8875-AA8DC5EEA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04" y="1658680"/>
            <a:ext cx="11387470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/>
              <a:t>Use SPICE simulation tools (</a:t>
            </a:r>
            <a:r>
              <a:rPr lang="en-US" sz="2400" dirty="0" err="1"/>
              <a:t>Spectre</a:t>
            </a:r>
            <a:r>
              <a:rPr lang="en-US" sz="2400" dirty="0"/>
              <a:t>, HSPICE, etc.).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Validate performance across process corners (TT, FF, SS, SF, FS).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Monte Carlo analysis for mismatch and statistical variations.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093745-FF6F-53C7-B3DB-85D4691A0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04" y="3429000"/>
            <a:ext cx="5105400" cy="3038475"/>
          </a:xfrm>
          <a:prstGeom prst="rect">
            <a:avLst/>
          </a:prstGeom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1F0FD4CE-CA04-791A-5710-A20B8E259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892" y="3429000"/>
            <a:ext cx="5562893" cy="320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411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3E3028-1070-296B-79F8-6B0715BCB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81B1B-1B8A-3B40-F0B2-898E93503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04" y="577776"/>
            <a:ext cx="11387470" cy="1059638"/>
          </a:xfrm>
        </p:spPr>
        <p:txBody>
          <a:bodyPr>
            <a:normAutofit/>
          </a:bodyPr>
          <a:lstStyle/>
          <a:p>
            <a:r>
              <a:rPr lang="en-US" b="1" dirty="0"/>
              <a:t>4. Layout Design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DCCDA939-5FC3-B8E6-84E6-E4CB3E184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056" y="1605516"/>
            <a:ext cx="6054193" cy="506427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Draw physical layout manually (often) for analog blocks.</a:t>
            </a:r>
          </a:p>
          <a:p>
            <a:pPr>
              <a:lnSpc>
                <a:spcPct val="120000"/>
              </a:lnSpc>
            </a:pPr>
            <a:r>
              <a:rPr lang="en-US" dirty="0"/>
              <a:t>Emphasize symmetry, matching, parasitic minimization.</a:t>
            </a:r>
          </a:p>
          <a:p>
            <a:pPr>
              <a:lnSpc>
                <a:spcPct val="120000"/>
              </a:lnSpc>
            </a:pPr>
            <a:r>
              <a:rPr lang="en-US" dirty="0"/>
              <a:t>Use layout techniques: common-centroid, interdigitated, guard rings.</a:t>
            </a:r>
          </a:p>
        </p:txBody>
      </p:sp>
      <p:pic>
        <p:nvPicPr>
          <p:cNvPr id="4101" name="Picture 5" descr="The layout of the LDO1.  ">
            <a:extLst>
              <a:ext uri="{FF2B5EF4-FFF2-40B4-BE49-F238E27FC236}">
                <a16:creationId xmlns:a16="http://schemas.microsoft.com/office/drawing/2014/main" id="{8A909289-8A09-9D49-5AB6-C010CB582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21" y="736821"/>
            <a:ext cx="5609724" cy="582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684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5A5B2DC2F3642A057EF7355927910" ma:contentTypeVersion="18" ma:contentTypeDescription="Create a new document." ma:contentTypeScope="" ma:versionID="7e400393a9253cef90aa51c6e742729a">
  <xsd:schema xmlns:xsd="http://www.w3.org/2001/XMLSchema" xmlns:xs="http://www.w3.org/2001/XMLSchema" xmlns:p="http://schemas.microsoft.com/office/2006/metadata/properties" xmlns:ns2="0a99fc93-573c-4571-a755-2b527baccb7e" xmlns:ns3="5fd17364-0d4d-4030-996d-d52da7436ad2" targetNamespace="http://schemas.microsoft.com/office/2006/metadata/properties" ma:root="true" ma:fieldsID="73db7dad343286de903ed87fe4fa60e9" ns2:_="" ns3:_="">
    <xsd:import namespace="0a99fc93-573c-4571-a755-2b527baccb7e"/>
    <xsd:import namespace="5fd17364-0d4d-4030-996d-d52da7436ad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99fc93-573c-4571-a755-2b527baccb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441d00d1-acd3-41c5-bece-91bcab9f1874}" ma:internalName="TaxCatchAll" ma:showField="CatchAllData" ma:web="0a99fc93-573c-4571-a755-2b527baccb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d17364-0d4d-4030-996d-d52da7436a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b63f970-5cdc-4754-9609-fe17aae53c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a99fc93-573c-4571-a755-2b527baccb7e" xsi:nil="true"/>
    <lcf76f155ced4ddcb4097134ff3c332f xmlns="5fd17364-0d4d-4030-996d-d52da7436ad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6E4FDB-14FF-4FB6-B26F-861B399085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99fc93-573c-4571-a755-2b527baccb7e"/>
    <ds:schemaRef ds:uri="5fd17364-0d4d-4030-996d-d52da7436a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E2755F-11C1-47E2-A269-D7E5DE3C9191}">
  <ds:schemaRefs>
    <ds:schemaRef ds:uri="http://schemas.microsoft.com/office/2006/metadata/properties"/>
    <ds:schemaRef ds:uri="http://schemas.microsoft.com/office/infopath/2007/PartnerControls"/>
    <ds:schemaRef ds:uri="0a99fc93-573c-4571-a755-2b527baccb7e"/>
    <ds:schemaRef ds:uri="5fd17364-0d4d-4030-996d-d52da7436ad2"/>
  </ds:schemaRefs>
</ds:datastoreItem>
</file>

<file path=customXml/itemProps3.xml><?xml version="1.0" encoding="utf-8"?>
<ds:datastoreItem xmlns:ds="http://schemas.openxmlformats.org/officeDocument/2006/customXml" ds:itemID="{80A838BA-0150-4835-8E38-B0344EFA22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1954</TotalTime>
  <Words>468</Words>
  <Application>Microsoft Office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Agenda</vt:lpstr>
      <vt:lpstr>Overview</vt:lpstr>
      <vt:lpstr>Overview</vt:lpstr>
      <vt:lpstr>1. Specification Definition </vt:lpstr>
      <vt:lpstr>2. Circuit Design (Schematic Level)</vt:lpstr>
      <vt:lpstr>3. Pre-Layout Simulation</vt:lpstr>
      <vt:lpstr>4. Layout Design</vt:lpstr>
      <vt:lpstr>5. Post-Layout Simulation (LVS &amp; PEX)</vt:lpstr>
      <vt:lpstr>6. DRC, ERC, LVS Sign-Off  </vt:lpstr>
      <vt:lpstr>7. Final Tape-Out Package Preparation </vt:lpstr>
      <vt:lpstr>8. Submission to Foundry  </vt:lpstr>
      <vt:lpstr>9. Fabrication &amp; Silicon Validation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Khoa Nguyen</dc:creator>
  <cp:lastModifiedBy>Toan Ho</cp:lastModifiedBy>
  <cp:revision>79</cp:revision>
  <dcterms:created xsi:type="dcterms:W3CDTF">2025-04-09T03:27:49Z</dcterms:created>
  <dcterms:modified xsi:type="dcterms:W3CDTF">2025-05-12T12:06:57Z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0x010100E8A5A5B2DC2F3642A057EF7355927910</vt:lpwstr>
  </property>
  <property fmtid="{D5CDD505-2E9C-101B-9397-08002B2CF9AE}" pid="3" name="MediaServiceImageTags">
    <vt:lpwstr/>
  </property>
</Properties>
</file>

<file path=docProps/thumbnail.jpeg>
</file>